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6"/>
  </p:notesMasterIdLst>
  <p:sldIdLst>
    <p:sldId id="256" r:id="rId2"/>
    <p:sldId id="260" r:id="rId3"/>
    <p:sldId id="262" r:id="rId4"/>
    <p:sldId id="270" r:id="rId5"/>
    <p:sldId id="257" r:id="rId6"/>
    <p:sldId id="264" r:id="rId7"/>
    <p:sldId id="265" r:id="rId8"/>
    <p:sldId id="263" r:id="rId9"/>
    <p:sldId id="266" r:id="rId10"/>
    <p:sldId id="267" r:id="rId11"/>
    <p:sldId id="268" r:id="rId12"/>
    <p:sldId id="298" r:id="rId13"/>
    <p:sldId id="269" r:id="rId14"/>
    <p:sldId id="26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ëlle  Huisman" initials="MH" lastIdx="1" clrIdx="0">
    <p:extLst>
      <p:ext uri="{19B8F6BF-5375-455C-9EA6-DF929625EA0E}">
        <p15:presenceInfo xmlns:p15="http://schemas.microsoft.com/office/powerpoint/2012/main" userId="S-1-5-21-988299426-728374078-612134452-1577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96346C-5170-4808-B161-5D40A0055199}" v="755" dt="2019-05-12T10:54:38.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ëlle  Huisman" userId="55be1199-5f3d-4c54-9c78-5059b7043508" providerId="ADAL" clId="{7C96346C-5170-4808-B161-5D40A0055199}"/>
    <pc:docChg chg="custSel addSld modSld sldOrd">
      <pc:chgData name="Mariëlle  Huisman" userId="55be1199-5f3d-4c54-9c78-5059b7043508" providerId="ADAL" clId="{7C96346C-5170-4808-B161-5D40A0055199}" dt="2019-05-12T10:54:38.117" v="754" actId="20577"/>
      <pc:docMkLst>
        <pc:docMk/>
      </pc:docMkLst>
      <pc:sldChg chg="modSp">
        <pc:chgData name="Mariëlle  Huisman" userId="55be1199-5f3d-4c54-9c78-5059b7043508" providerId="ADAL" clId="{7C96346C-5170-4808-B161-5D40A0055199}" dt="2019-05-07T10:36:24.375" v="738" actId="207"/>
        <pc:sldMkLst>
          <pc:docMk/>
          <pc:sldMk cId="664229352" sldId="256"/>
        </pc:sldMkLst>
        <pc:spChg chg="mod">
          <ac:chgData name="Mariëlle  Huisman" userId="55be1199-5f3d-4c54-9c78-5059b7043508" providerId="ADAL" clId="{7C96346C-5170-4808-B161-5D40A0055199}" dt="2019-05-07T10:36:24.375" v="738" actId="207"/>
          <ac:spMkLst>
            <pc:docMk/>
            <pc:sldMk cId="664229352" sldId="256"/>
            <ac:spMk id="3" creationId="{EDF6C638-BD9C-4543-AC3C-C25DAA4ACE3C}"/>
          </ac:spMkLst>
        </pc:spChg>
      </pc:sldChg>
      <pc:sldChg chg="ord">
        <pc:chgData name="Mariëlle  Huisman" userId="55be1199-5f3d-4c54-9c78-5059b7043508" providerId="ADAL" clId="{7C96346C-5170-4808-B161-5D40A0055199}" dt="2019-05-12T10:54:01.965" v="747"/>
        <pc:sldMkLst>
          <pc:docMk/>
          <pc:sldMk cId="2309179371" sldId="257"/>
        </pc:sldMkLst>
      </pc:sldChg>
      <pc:sldChg chg="addSp delSp modSp">
        <pc:chgData name="Mariëlle  Huisman" userId="55be1199-5f3d-4c54-9c78-5059b7043508" providerId="ADAL" clId="{7C96346C-5170-4808-B161-5D40A0055199}" dt="2019-05-07T10:38:03.054" v="743" actId="1076"/>
        <pc:sldMkLst>
          <pc:docMk/>
          <pc:sldMk cId="396294584" sldId="260"/>
        </pc:sldMkLst>
        <pc:picChg chg="add mod">
          <ac:chgData name="Mariëlle  Huisman" userId="55be1199-5f3d-4c54-9c78-5059b7043508" providerId="ADAL" clId="{7C96346C-5170-4808-B161-5D40A0055199}" dt="2019-05-07T10:38:03.054" v="743" actId="1076"/>
          <ac:picMkLst>
            <pc:docMk/>
            <pc:sldMk cId="396294584" sldId="260"/>
            <ac:picMk id="3" creationId="{BAF20EAC-508C-4B69-AEBB-85706B93522A}"/>
          </ac:picMkLst>
        </pc:picChg>
        <pc:picChg chg="del">
          <ac:chgData name="Mariëlle  Huisman" userId="55be1199-5f3d-4c54-9c78-5059b7043508" providerId="ADAL" clId="{7C96346C-5170-4808-B161-5D40A0055199}" dt="2019-05-07T10:37:50.472" v="739" actId="478"/>
          <ac:picMkLst>
            <pc:docMk/>
            <pc:sldMk cId="396294584" sldId="260"/>
            <ac:picMk id="5" creationId="{81C93C14-B11F-4030-AF0F-9CE6E3A3BDDC}"/>
          </ac:picMkLst>
        </pc:picChg>
      </pc:sldChg>
      <pc:sldChg chg="modSp">
        <pc:chgData name="Mariëlle  Huisman" userId="55be1199-5f3d-4c54-9c78-5059b7043508" providerId="ADAL" clId="{7C96346C-5170-4808-B161-5D40A0055199}" dt="2019-05-06T08:05:05.659" v="699" actId="20577"/>
        <pc:sldMkLst>
          <pc:docMk/>
          <pc:sldMk cId="3844311014" sldId="262"/>
        </pc:sldMkLst>
        <pc:spChg chg="mod">
          <ac:chgData name="Mariëlle  Huisman" userId="55be1199-5f3d-4c54-9c78-5059b7043508" providerId="ADAL" clId="{7C96346C-5170-4808-B161-5D40A0055199}" dt="2019-05-06T08:05:05.659" v="699" actId="20577"/>
          <ac:spMkLst>
            <pc:docMk/>
            <pc:sldMk cId="3844311014" sldId="262"/>
            <ac:spMk id="4" creationId="{3FFF999B-2BB1-41D6-8F09-49C61E005452}"/>
          </ac:spMkLst>
        </pc:spChg>
      </pc:sldChg>
      <pc:sldChg chg="ord">
        <pc:chgData name="Mariëlle  Huisman" userId="55be1199-5f3d-4c54-9c78-5059b7043508" providerId="ADAL" clId="{7C96346C-5170-4808-B161-5D40A0055199}" dt="2019-05-12T10:53:46.548" v="746"/>
        <pc:sldMkLst>
          <pc:docMk/>
          <pc:sldMk cId="1954771765" sldId="263"/>
        </pc:sldMkLst>
      </pc:sldChg>
      <pc:sldChg chg="modSp ord">
        <pc:chgData name="Mariëlle  Huisman" userId="55be1199-5f3d-4c54-9c78-5059b7043508" providerId="ADAL" clId="{7C96346C-5170-4808-B161-5D40A0055199}" dt="2019-05-12T10:53:29.199" v="744"/>
        <pc:sldMkLst>
          <pc:docMk/>
          <pc:sldMk cId="4273536430" sldId="264"/>
        </pc:sldMkLst>
        <pc:spChg chg="mod">
          <ac:chgData name="Mariëlle  Huisman" userId="55be1199-5f3d-4c54-9c78-5059b7043508" providerId="ADAL" clId="{7C96346C-5170-4808-B161-5D40A0055199}" dt="2019-05-06T08:06:50.235" v="702" actId="14100"/>
          <ac:spMkLst>
            <pc:docMk/>
            <pc:sldMk cId="4273536430" sldId="264"/>
            <ac:spMk id="3" creationId="{0EDF40D4-F16F-4E09-BBE8-91ED05E82BE4}"/>
          </ac:spMkLst>
        </pc:spChg>
      </pc:sldChg>
      <pc:sldChg chg="ord">
        <pc:chgData name="Mariëlle  Huisman" userId="55be1199-5f3d-4c54-9c78-5059b7043508" providerId="ADAL" clId="{7C96346C-5170-4808-B161-5D40A0055199}" dt="2019-05-12T10:53:43.695" v="745"/>
        <pc:sldMkLst>
          <pc:docMk/>
          <pc:sldMk cId="2176793604" sldId="265"/>
        </pc:sldMkLst>
      </pc:sldChg>
      <pc:sldChg chg="modSp">
        <pc:chgData name="Mariëlle  Huisman" userId="55be1199-5f3d-4c54-9c78-5059b7043508" providerId="ADAL" clId="{7C96346C-5170-4808-B161-5D40A0055199}" dt="2019-05-12T10:54:38.117" v="754" actId="20577"/>
        <pc:sldMkLst>
          <pc:docMk/>
          <pc:sldMk cId="1056278142" sldId="266"/>
        </pc:sldMkLst>
        <pc:spChg chg="mod">
          <ac:chgData name="Mariëlle  Huisman" userId="55be1199-5f3d-4c54-9c78-5059b7043508" providerId="ADAL" clId="{7C96346C-5170-4808-B161-5D40A0055199}" dt="2019-05-12T10:54:38.117" v="754" actId="20577"/>
          <ac:spMkLst>
            <pc:docMk/>
            <pc:sldMk cId="1056278142" sldId="266"/>
            <ac:spMk id="3" creationId="{79BB4CC1-68D8-44B0-9665-4B494217571C}"/>
          </ac:spMkLst>
        </pc:spChg>
      </pc:sldChg>
      <pc:sldChg chg="modSp add ord">
        <pc:chgData name="Mariëlle  Huisman" userId="55be1199-5f3d-4c54-9c78-5059b7043508" providerId="ADAL" clId="{7C96346C-5170-4808-B161-5D40A0055199}" dt="2019-05-06T08:03:55.603" v="692" actId="20577"/>
        <pc:sldMkLst>
          <pc:docMk/>
          <pc:sldMk cId="1783936059" sldId="268"/>
        </pc:sldMkLst>
        <pc:spChg chg="mod">
          <ac:chgData name="Mariëlle  Huisman" userId="55be1199-5f3d-4c54-9c78-5059b7043508" providerId="ADAL" clId="{7C96346C-5170-4808-B161-5D40A0055199}" dt="2019-05-06T08:03:55.603" v="692" actId="20577"/>
          <ac:spMkLst>
            <pc:docMk/>
            <pc:sldMk cId="1783936059" sldId="268"/>
            <ac:spMk id="3" creationId="{79BB4CC1-68D8-44B0-9665-4B494217571C}"/>
          </ac:spMkLst>
        </pc:spChg>
        <pc:spChg chg="mod">
          <ac:chgData name="Mariëlle  Huisman" userId="55be1199-5f3d-4c54-9c78-5059b7043508" providerId="ADAL" clId="{7C96346C-5170-4808-B161-5D40A0055199}" dt="2019-05-06T08:02:18.589" v="608" actId="14100"/>
          <ac:spMkLst>
            <pc:docMk/>
            <pc:sldMk cId="1783936059" sldId="268"/>
            <ac:spMk id="4" creationId="{3FFF999B-2BB1-41D6-8F09-49C61E005452}"/>
          </ac:spMkLst>
        </pc:spChg>
      </pc:sldChg>
      <pc:sldChg chg="addSp modSp add">
        <pc:chgData name="Mariëlle  Huisman" userId="55be1199-5f3d-4c54-9c78-5059b7043508" providerId="ADAL" clId="{7C96346C-5170-4808-B161-5D40A0055199}" dt="2019-05-06T08:02:06.245" v="607" actId="20577"/>
        <pc:sldMkLst>
          <pc:docMk/>
          <pc:sldMk cId="1137206351" sldId="269"/>
        </pc:sldMkLst>
        <pc:spChg chg="mod">
          <ac:chgData name="Mariëlle  Huisman" userId="55be1199-5f3d-4c54-9c78-5059b7043508" providerId="ADAL" clId="{7C96346C-5170-4808-B161-5D40A0055199}" dt="2019-05-06T08:02:06.245" v="607" actId="20577"/>
          <ac:spMkLst>
            <pc:docMk/>
            <pc:sldMk cId="1137206351" sldId="269"/>
            <ac:spMk id="3" creationId="{79BB4CC1-68D8-44B0-9665-4B494217571C}"/>
          </ac:spMkLst>
        </pc:spChg>
        <pc:picChg chg="add mod">
          <ac:chgData name="Mariëlle  Huisman" userId="55be1199-5f3d-4c54-9c78-5059b7043508" providerId="ADAL" clId="{7C96346C-5170-4808-B161-5D40A0055199}" dt="2019-05-06T07:56:05.317" v="589" actId="1076"/>
          <ac:picMkLst>
            <pc:docMk/>
            <pc:sldMk cId="1137206351" sldId="269"/>
            <ac:picMk id="5" creationId="{0DAC6672-0D5A-4E4F-9885-8276071547E1}"/>
          </ac:picMkLst>
        </pc:picChg>
        <pc:picChg chg="add mod">
          <ac:chgData name="Mariëlle  Huisman" userId="55be1199-5f3d-4c54-9c78-5059b7043508" providerId="ADAL" clId="{7C96346C-5170-4808-B161-5D40A0055199}" dt="2019-05-06T08:01:56.173" v="597" actId="1076"/>
          <ac:picMkLst>
            <pc:docMk/>
            <pc:sldMk cId="1137206351" sldId="269"/>
            <ac:picMk id="6" creationId="{5CE0B558-9E9E-4016-813B-06891EA3CA98}"/>
          </ac:picMkLst>
        </pc:picChg>
        <pc:picChg chg="add mod">
          <ac:chgData name="Mariëlle  Huisman" userId="55be1199-5f3d-4c54-9c78-5059b7043508" providerId="ADAL" clId="{7C96346C-5170-4808-B161-5D40A0055199}" dt="2019-05-06T08:01:42.330" v="596" actId="14100"/>
          <ac:picMkLst>
            <pc:docMk/>
            <pc:sldMk cId="1137206351" sldId="269"/>
            <ac:picMk id="7" creationId="{F12D5D4C-2D74-4163-8962-89889DEF2DB4}"/>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5-03T15:37:05.957" idx="1">
    <p:pos x="10" y="10"/>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5-03T15:37:05.957"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A0A63-04A0-4FF5-9DA5-FF89C1A5FF55}" type="datetimeFigureOut">
              <a:rPr lang="nl-NL" smtClean="0"/>
              <a:t>21-5-2019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F2365-80B9-4133-B02C-CFE6181C837A}" type="slidenum">
              <a:rPr lang="nl-NL" smtClean="0"/>
              <a:t>‹nr.›</a:t>
            </a:fld>
            <a:endParaRPr lang="nl-NL"/>
          </a:p>
        </p:txBody>
      </p:sp>
    </p:spTree>
    <p:extLst>
      <p:ext uri="{BB962C8B-B14F-4D97-AF65-F5344CB8AC3E}">
        <p14:creationId xmlns:p14="http://schemas.microsoft.com/office/powerpoint/2010/main" val="186274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Armoede</a:t>
            </a:r>
          </a:p>
          <a:p>
            <a:r>
              <a:rPr lang="nl-NL" dirty="0"/>
              <a:t>Laaggeletterdheid</a:t>
            </a:r>
          </a:p>
          <a:p>
            <a:r>
              <a:rPr lang="nl-NL" dirty="0"/>
              <a:t>Pesten</a:t>
            </a:r>
          </a:p>
          <a:p>
            <a:r>
              <a:rPr lang="nl-NL" dirty="0"/>
              <a:t>Mishandeling</a:t>
            </a:r>
          </a:p>
          <a:p>
            <a:r>
              <a:rPr lang="nl-NL" dirty="0"/>
              <a:t>Discriminatie</a:t>
            </a:r>
          </a:p>
          <a:p>
            <a:r>
              <a:rPr lang="nl-NL" dirty="0"/>
              <a:t>Spijbelen</a:t>
            </a:r>
          </a:p>
          <a:p>
            <a:r>
              <a:rPr lang="nl-NL" dirty="0"/>
              <a:t>Psychosociale problemen zoals verslavingen of depressies</a:t>
            </a:r>
          </a:p>
          <a:p>
            <a:r>
              <a:rPr lang="nl-NL" dirty="0"/>
              <a:t>Multiproblematiek</a:t>
            </a:r>
          </a:p>
          <a:p>
            <a:r>
              <a:rPr lang="nl-NL" dirty="0"/>
              <a:t>Sociale ongelijkheid </a:t>
            </a:r>
          </a:p>
        </p:txBody>
      </p:sp>
      <p:sp>
        <p:nvSpPr>
          <p:cNvPr id="4" name="Tijdelijke aanduiding voor dianummer 3"/>
          <p:cNvSpPr>
            <a:spLocks noGrp="1"/>
          </p:cNvSpPr>
          <p:nvPr>
            <p:ph type="sldNum" sz="quarter" idx="5"/>
          </p:nvPr>
        </p:nvSpPr>
        <p:spPr/>
        <p:txBody>
          <a:bodyPr/>
          <a:lstStyle/>
          <a:p>
            <a:fld id="{3C9F2365-80B9-4133-B02C-CFE6181C837A}" type="slidenum">
              <a:rPr lang="nl-NL" smtClean="0"/>
              <a:t>7</a:t>
            </a:fld>
            <a:endParaRPr lang="nl-NL"/>
          </a:p>
        </p:txBody>
      </p:sp>
    </p:spTree>
    <p:extLst>
      <p:ext uri="{BB962C8B-B14F-4D97-AF65-F5344CB8AC3E}">
        <p14:creationId xmlns:p14="http://schemas.microsoft.com/office/powerpoint/2010/main" val="385891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Sociale problematiek is maatschappelijk bepaald.</a:t>
            </a:r>
          </a:p>
          <a:p>
            <a:r>
              <a:rPr lang="nl-NL" dirty="0"/>
              <a:t>Betreft groepen mensen in de maatschappij.</a:t>
            </a:r>
          </a:p>
          <a:p>
            <a:r>
              <a:rPr lang="nl-NL" dirty="0"/>
              <a:t>Vaak een gevolg van een achterstelling in de maatschappij</a:t>
            </a:r>
          </a:p>
          <a:p>
            <a:r>
              <a:rPr lang="nl-NL" dirty="0"/>
              <a:t>Sociale problematiek komt het vaakst voor bij kwetsbare gezinnen.</a:t>
            </a:r>
          </a:p>
          <a:p>
            <a:r>
              <a:rPr lang="nl-NL" dirty="0"/>
              <a:t>De problemen versterken elkaar.</a:t>
            </a:r>
          </a:p>
          <a:p>
            <a:r>
              <a:rPr lang="nl-NL" dirty="0"/>
              <a:t>Vaak lopen de gezinnen of personen zonder hulp vast. Hulp is dus gewenst. </a:t>
            </a:r>
          </a:p>
          <a:p>
            <a:r>
              <a:rPr lang="nl-NL" dirty="0"/>
              <a:t>Kan niet makkelijk worden opgelost.</a:t>
            </a:r>
          </a:p>
          <a:p>
            <a:r>
              <a:rPr lang="nl-NL" dirty="0"/>
              <a:t>Verhoogt risico op andere problemen.</a:t>
            </a:r>
          </a:p>
          <a:p>
            <a:r>
              <a:rPr lang="nl-NL" dirty="0"/>
              <a:t>Vaak wordt overgegeven op de volgende generatie.</a:t>
            </a:r>
          </a:p>
        </p:txBody>
      </p:sp>
      <p:sp>
        <p:nvSpPr>
          <p:cNvPr id="4" name="Tijdelijke aanduiding voor dianummer 3"/>
          <p:cNvSpPr>
            <a:spLocks noGrp="1"/>
          </p:cNvSpPr>
          <p:nvPr>
            <p:ph type="sldNum" sz="quarter" idx="5"/>
          </p:nvPr>
        </p:nvSpPr>
        <p:spPr/>
        <p:txBody>
          <a:bodyPr/>
          <a:lstStyle/>
          <a:p>
            <a:fld id="{3C9F2365-80B9-4133-B02C-CFE6181C837A}" type="slidenum">
              <a:rPr lang="nl-NL" smtClean="0"/>
              <a:t>8</a:t>
            </a:fld>
            <a:endParaRPr lang="nl-NL"/>
          </a:p>
        </p:txBody>
      </p:sp>
    </p:spTree>
    <p:extLst>
      <p:ext uri="{BB962C8B-B14F-4D97-AF65-F5344CB8AC3E}">
        <p14:creationId xmlns:p14="http://schemas.microsoft.com/office/powerpoint/2010/main" val="2961883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Ondersteuning beiden bij financiën</a:t>
            </a:r>
          </a:p>
          <a:p>
            <a:r>
              <a:rPr lang="nl-NL" dirty="0"/>
              <a:t>Wijzen op vormen van bijzondere bijstand en toeslagen</a:t>
            </a:r>
          </a:p>
          <a:p>
            <a:r>
              <a:rPr lang="nl-NL" dirty="0"/>
              <a:t>Aanmelden bij Voedsel- en kledingbank</a:t>
            </a:r>
          </a:p>
          <a:p>
            <a:r>
              <a:rPr lang="nl-NL" dirty="0"/>
              <a:t>Wijzen op voorzieningen zoals stichting Leergeld, Stichting Urgente Noden Noord Nederland, Schuldhulpverlening</a:t>
            </a:r>
          </a:p>
          <a:p>
            <a:r>
              <a:rPr lang="nl-NL" dirty="0"/>
              <a:t>Wijzen op laagdrempelige voorzieningen vanuit de gemeente</a:t>
            </a:r>
          </a:p>
          <a:p>
            <a:r>
              <a:rPr lang="nl-NL" dirty="0"/>
              <a:t>Vergroten van zelfredzaamheid</a:t>
            </a:r>
          </a:p>
          <a:p>
            <a:r>
              <a:rPr lang="nl-NL" dirty="0"/>
              <a:t>Empowerment </a:t>
            </a:r>
          </a:p>
          <a:p>
            <a:r>
              <a:rPr lang="nl-NL" dirty="0"/>
              <a:t>Regie vergroten</a:t>
            </a:r>
          </a:p>
          <a:p>
            <a:r>
              <a:rPr lang="nl-NL" dirty="0"/>
              <a:t>Chronische stress verminderen die armoede veroorzaakt door meer kennis vergroten.</a:t>
            </a:r>
          </a:p>
        </p:txBody>
      </p:sp>
      <p:sp>
        <p:nvSpPr>
          <p:cNvPr id="4" name="Tijdelijke aanduiding voor dianummer 3"/>
          <p:cNvSpPr>
            <a:spLocks noGrp="1"/>
          </p:cNvSpPr>
          <p:nvPr>
            <p:ph type="sldNum" sz="quarter" idx="5"/>
          </p:nvPr>
        </p:nvSpPr>
        <p:spPr/>
        <p:txBody>
          <a:bodyPr/>
          <a:lstStyle/>
          <a:p>
            <a:fld id="{41344486-7861-41A9-AF33-E45F5CA0809C}" type="slidenum">
              <a:rPr lang="nl-NL" smtClean="0"/>
              <a:t>12</a:t>
            </a:fld>
            <a:endParaRPr lang="nl-NL"/>
          </a:p>
        </p:txBody>
      </p:sp>
    </p:spTree>
    <p:extLst>
      <p:ext uri="{BB962C8B-B14F-4D97-AF65-F5344CB8AC3E}">
        <p14:creationId xmlns:p14="http://schemas.microsoft.com/office/powerpoint/2010/main" val="3236366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a:t>Klik om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5/21/2019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5/21/2019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l-NL"/>
              <a:t>Klik om stijl te bewerken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7" name="Date Placeholder 6"/>
          <p:cNvSpPr>
            <a:spLocks noGrp="1"/>
          </p:cNvSpPr>
          <p:nvPr>
            <p:ph type="dt" sz="half" idx="10"/>
          </p:nvPr>
        </p:nvSpPr>
        <p:spPr/>
        <p:txBody>
          <a:bodyPr/>
          <a:lstStyle/>
          <a:p>
            <a:fld id="{1160EA64-D806-43AC-9DF2-F8C432F32B4C}" type="datetimeFigureOut">
              <a:rPr lang="en-US" dirty="0"/>
              <a:t>5/21/2019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5/21/2019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583436" y="3143250"/>
            <a:ext cx="4270248" cy="259677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7" name="Date Placeholder 6"/>
          <p:cNvSpPr>
            <a:spLocks noGrp="1"/>
          </p:cNvSpPr>
          <p:nvPr>
            <p:ph type="dt" sz="half" idx="10"/>
          </p:nvPr>
        </p:nvSpPr>
        <p:spPr/>
        <p:txBody>
          <a:bodyPr/>
          <a:lstStyle/>
          <a:p>
            <a:fld id="{4F7D4976-E339-4826-83B7-FBD03F55ECF8}" type="datetimeFigureOut">
              <a:rPr lang="en-US" dirty="0"/>
              <a:t>5/21/2019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‹nr.›</a:t>
            </a:fld>
            <a:endParaRPr lang="en-US" dirty="0"/>
          </a:p>
        </p:txBody>
      </p:sp>
      <p:sp>
        <p:nvSpPr>
          <p:cNvPr id="10" name="Title 9"/>
          <p:cNvSpPr>
            <a:spLocks noGrp="1"/>
          </p:cNvSpPr>
          <p:nvPr>
            <p:ph type="title"/>
          </p:nvPr>
        </p:nvSpPr>
        <p:spPr/>
        <p:txBody>
          <a:bodyPr/>
          <a:lstStyle/>
          <a:p>
            <a:r>
              <a:rPr lang="nl-NL"/>
              <a:t>Klik om stijl te bewerken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5/21/2019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5/21/2019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l-NL"/>
              <a:t>Klik om stijl te bewerken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9" name="Date Placeholder 8"/>
          <p:cNvSpPr>
            <a:spLocks noGrp="1"/>
          </p:cNvSpPr>
          <p:nvPr>
            <p:ph type="dt" sz="half" idx="10"/>
          </p:nvPr>
        </p:nvSpPr>
        <p:spPr/>
        <p:txBody>
          <a:bodyPr/>
          <a:lstStyle/>
          <a:p>
            <a:fld id="{D1BE4249-C0D0-4B06-8692-E8BB871AF643}" type="datetimeFigureOut">
              <a:rPr lang="en-US" dirty="0"/>
              <a:t>5/21/2019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5/21/2019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5/21/2019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p:txBody>
          <a:bodyPr/>
          <a:lstStyle/>
          <a:p>
            <a:r>
              <a:rPr lang="nl-NL" dirty="0"/>
              <a:t>Sociale problematiek</a:t>
            </a:r>
          </a:p>
        </p:txBody>
      </p:sp>
      <p:sp>
        <p:nvSpPr>
          <p:cNvPr id="3" name="Ondertitel 2">
            <a:extLst>
              <a:ext uri="{FF2B5EF4-FFF2-40B4-BE49-F238E27FC236}">
                <a16:creationId xmlns:a16="http://schemas.microsoft.com/office/drawing/2014/main" id="{EDF6C638-BD9C-4543-AC3C-C25DAA4ACE3C}"/>
              </a:ext>
            </a:extLst>
          </p:cNvPr>
          <p:cNvSpPr>
            <a:spLocks noGrp="1"/>
          </p:cNvSpPr>
          <p:nvPr>
            <p:ph type="subTitle" idx="1"/>
          </p:nvPr>
        </p:nvSpPr>
        <p:spPr>
          <a:xfrm>
            <a:off x="2807735" y="4380680"/>
            <a:ext cx="6801612" cy="1239894"/>
          </a:xfrm>
        </p:spPr>
        <p:txBody>
          <a:bodyPr>
            <a:normAutofit lnSpcReduction="10000"/>
          </a:bodyPr>
          <a:lstStyle/>
          <a:p>
            <a:r>
              <a:rPr lang="nl-NL" dirty="0">
                <a:solidFill>
                  <a:schemeClr val="bg1"/>
                </a:solidFill>
              </a:rPr>
              <a:t>Periode 8 – Maatschappelijke Zorg PBSD</a:t>
            </a:r>
          </a:p>
          <a:p>
            <a:r>
              <a:rPr lang="nl-NL" dirty="0" err="1">
                <a:solidFill>
                  <a:schemeClr val="bg1"/>
                </a:solidFill>
              </a:rPr>
              <a:t>Beroepsondersteunend</a:t>
            </a:r>
            <a:r>
              <a:rPr lang="nl-NL" dirty="0">
                <a:solidFill>
                  <a:schemeClr val="bg1"/>
                </a:solidFill>
              </a:rPr>
              <a:t> onderwijs BO2</a:t>
            </a:r>
          </a:p>
          <a:p>
            <a:r>
              <a:rPr lang="nl-NL" dirty="0">
                <a:solidFill>
                  <a:schemeClr val="bg1"/>
                </a:solidFill>
              </a:rPr>
              <a:t>Marielle Huisman</a:t>
            </a:r>
          </a:p>
        </p:txBody>
      </p:sp>
    </p:spTree>
    <p:extLst>
      <p:ext uri="{BB962C8B-B14F-4D97-AF65-F5344CB8AC3E}">
        <p14:creationId xmlns:p14="http://schemas.microsoft.com/office/powerpoint/2010/main" val="664229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Sociale problematiek</a:t>
            </a:r>
          </a:p>
        </p:txBody>
      </p:sp>
      <p:sp>
        <p:nvSpPr>
          <p:cNvPr id="4" name="Rechthoek 3">
            <a:extLst>
              <a:ext uri="{FF2B5EF4-FFF2-40B4-BE49-F238E27FC236}">
                <a16:creationId xmlns:a16="http://schemas.microsoft.com/office/drawing/2014/main" id="{3FFF999B-2BB1-41D6-8F09-49C61E005452}"/>
              </a:ext>
            </a:extLst>
          </p:cNvPr>
          <p:cNvSpPr/>
          <p:nvPr/>
        </p:nvSpPr>
        <p:spPr>
          <a:xfrm>
            <a:off x="2025926" y="1908313"/>
            <a:ext cx="8140147" cy="4245969"/>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79BB4CC1-68D8-44B0-9665-4B494217571C}"/>
              </a:ext>
            </a:extLst>
          </p:cNvPr>
          <p:cNvSpPr txBox="1"/>
          <p:nvPr/>
        </p:nvSpPr>
        <p:spPr>
          <a:xfrm>
            <a:off x="2391508" y="2447778"/>
            <a:ext cx="6977575" cy="3416320"/>
          </a:xfrm>
          <a:prstGeom prst="rect">
            <a:avLst/>
          </a:prstGeom>
          <a:noFill/>
        </p:spPr>
        <p:txBody>
          <a:bodyPr wrap="square" rtlCol="0">
            <a:spAutoFit/>
          </a:bodyPr>
          <a:lstStyle/>
          <a:p>
            <a:r>
              <a:rPr lang="nl-NL" b="1" dirty="0">
                <a:solidFill>
                  <a:schemeClr val="bg1"/>
                </a:solidFill>
              </a:rPr>
              <a:t>Opdracht:</a:t>
            </a:r>
          </a:p>
          <a:p>
            <a:endParaRPr lang="nl-NL" dirty="0">
              <a:solidFill>
                <a:schemeClr val="bg1"/>
              </a:solidFill>
            </a:endParaRPr>
          </a:p>
          <a:p>
            <a:r>
              <a:rPr lang="nl-NL" dirty="0">
                <a:solidFill>
                  <a:schemeClr val="bg1"/>
                </a:solidFill>
              </a:rPr>
              <a:t>- Vorm groepjes van minimaal 2 studenten – maximaal 4 studenten. </a:t>
            </a:r>
          </a:p>
          <a:p>
            <a:r>
              <a:rPr lang="nl-NL" dirty="0">
                <a:solidFill>
                  <a:schemeClr val="bg1"/>
                </a:solidFill>
              </a:rPr>
              <a:t>	Met dit groepje ga je de hele periode mee samenwerken.</a:t>
            </a:r>
          </a:p>
          <a:p>
            <a:endParaRPr lang="nl-NL" dirty="0">
              <a:solidFill>
                <a:schemeClr val="bg1"/>
              </a:solidFill>
            </a:endParaRPr>
          </a:p>
          <a:p>
            <a:r>
              <a:rPr lang="nl-NL" dirty="0">
                <a:solidFill>
                  <a:schemeClr val="bg1"/>
                </a:solidFill>
              </a:rPr>
              <a:t>- Ga bij elkaar zitten.</a:t>
            </a:r>
          </a:p>
          <a:p>
            <a:endParaRPr lang="nl-NL" dirty="0">
              <a:solidFill>
                <a:schemeClr val="bg1"/>
              </a:solidFill>
            </a:endParaRPr>
          </a:p>
          <a:p>
            <a:pPr marL="285750" indent="-285750">
              <a:buFontTx/>
              <a:buChar char="-"/>
            </a:pPr>
            <a:r>
              <a:rPr lang="nl-NL" dirty="0">
                <a:solidFill>
                  <a:schemeClr val="bg1"/>
                </a:solidFill>
              </a:rPr>
              <a:t>Maak samen een MINDMAP over sociale problematiek (wat is het? 	kenmerken?) en de gevolgen ervan (papier of digitaal).</a:t>
            </a:r>
          </a:p>
          <a:p>
            <a:pPr marL="285750" indent="-285750">
              <a:buFontTx/>
              <a:buChar char="-"/>
            </a:pPr>
            <a:r>
              <a:rPr lang="nl-NL" dirty="0">
                <a:solidFill>
                  <a:schemeClr val="bg1"/>
                </a:solidFill>
              </a:rPr>
              <a:t>Wees creatief – er mag ook op getekend worden!</a:t>
            </a:r>
          </a:p>
          <a:p>
            <a:endParaRPr lang="nl-NL" dirty="0">
              <a:solidFill>
                <a:schemeClr val="bg1"/>
              </a:solidFill>
            </a:endParaRPr>
          </a:p>
          <a:p>
            <a:r>
              <a:rPr lang="nl-NL" dirty="0">
                <a:solidFill>
                  <a:schemeClr val="bg1"/>
                </a:solidFill>
              </a:rPr>
              <a:t>-Bewaar de </a:t>
            </a:r>
            <a:r>
              <a:rPr lang="nl-NL" dirty="0" err="1">
                <a:solidFill>
                  <a:schemeClr val="bg1"/>
                </a:solidFill>
              </a:rPr>
              <a:t>mindmap</a:t>
            </a:r>
            <a:r>
              <a:rPr lang="nl-NL" dirty="0">
                <a:solidFill>
                  <a:schemeClr val="bg1"/>
                </a:solidFill>
              </a:rPr>
              <a:t>.</a:t>
            </a:r>
          </a:p>
        </p:txBody>
      </p:sp>
      <p:pic>
        <p:nvPicPr>
          <p:cNvPr id="5" name="Afbeelding 4">
            <a:extLst>
              <a:ext uri="{FF2B5EF4-FFF2-40B4-BE49-F238E27FC236}">
                <a16:creationId xmlns:a16="http://schemas.microsoft.com/office/drawing/2014/main" id="{D3F0B3B3-CDC6-4022-8A9C-FF125F53E49F}"/>
              </a:ext>
            </a:extLst>
          </p:cNvPr>
          <p:cNvPicPr>
            <a:picLocks noChangeAspect="1"/>
          </p:cNvPicPr>
          <p:nvPr/>
        </p:nvPicPr>
        <p:blipFill>
          <a:blip r:embed="rId2"/>
          <a:stretch>
            <a:fillRect/>
          </a:stretch>
        </p:blipFill>
        <p:spPr>
          <a:xfrm>
            <a:off x="1716258" y="181026"/>
            <a:ext cx="8764173" cy="6499425"/>
          </a:xfrm>
          <a:prstGeom prst="rect">
            <a:avLst/>
          </a:prstGeom>
        </p:spPr>
      </p:pic>
    </p:spTree>
    <p:extLst>
      <p:ext uri="{BB962C8B-B14F-4D97-AF65-F5344CB8AC3E}">
        <p14:creationId xmlns:p14="http://schemas.microsoft.com/office/powerpoint/2010/main" val="540721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Sociale problematiek</a:t>
            </a:r>
          </a:p>
        </p:txBody>
      </p:sp>
      <p:sp>
        <p:nvSpPr>
          <p:cNvPr id="4" name="Rechthoek 3">
            <a:extLst>
              <a:ext uri="{FF2B5EF4-FFF2-40B4-BE49-F238E27FC236}">
                <a16:creationId xmlns:a16="http://schemas.microsoft.com/office/drawing/2014/main" id="{3FFF999B-2BB1-41D6-8F09-49C61E005452}"/>
              </a:ext>
            </a:extLst>
          </p:cNvPr>
          <p:cNvSpPr/>
          <p:nvPr/>
        </p:nvSpPr>
        <p:spPr>
          <a:xfrm>
            <a:off x="2025926" y="1645921"/>
            <a:ext cx="8140147" cy="4508362"/>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79BB4CC1-68D8-44B0-9665-4B494217571C}"/>
              </a:ext>
            </a:extLst>
          </p:cNvPr>
          <p:cNvSpPr txBox="1"/>
          <p:nvPr/>
        </p:nvSpPr>
        <p:spPr>
          <a:xfrm>
            <a:off x="2461846" y="1832944"/>
            <a:ext cx="6977575" cy="4247317"/>
          </a:xfrm>
          <a:prstGeom prst="rect">
            <a:avLst/>
          </a:prstGeom>
          <a:noFill/>
        </p:spPr>
        <p:txBody>
          <a:bodyPr wrap="square" rtlCol="0">
            <a:spAutoFit/>
          </a:bodyPr>
          <a:lstStyle/>
          <a:p>
            <a:r>
              <a:rPr lang="nl-NL" b="1" dirty="0">
                <a:solidFill>
                  <a:schemeClr val="bg1"/>
                </a:solidFill>
              </a:rPr>
              <a:t>Eindopdracht:</a:t>
            </a:r>
          </a:p>
          <a:p>
            <a:endParaRPr lang="nl-NL" dirty="0">
              <a:solidFill>
                <a:schemeClr val="bg1"/>
              </a:solidFill>
            </a:endParaRPr>
          </a:p>
          <a:p>
            <a:r>
              <a:rPr lang="nl-NL" dirty="0">
                <a:solidFill>
                  <a:schemeClr val="bg1"/>
                </a:solidFill>
              </a:rPr>
              <a:t>- Vorm groepjes van minimaal 2 studenten – maximaal 4 studenten</a:t>
            </a:r>
          </a:p>
          <a:p>
            <a:pPr marL="285750" indent="-285750">
              <a:buFontTx/>
              <a:buChar char="-"/>
            </a:pPr>
            <a:endParaRPr lang="nl-NL" dirty="0">
              <a:solidFill>
                <a:schemeClr val="bg1"/>
              </a:solidFill>
            </a:endParaRPr>
          </a:p>
          <a:p>
            <a:pPr marL="285750" indent="-285750">
              <a:buFontTx/>
              <a:buChar char="-"/>
            </a:pPr>
            <a:r>
              <a:rPr lang="nl-NL" dirty="0">
                <a:solidFill>
                  <a:schemeClr val="bg1"/>
                </a:solidFill>
              </a:rPr>
              <a:t>Maak een </a:t>
            </a:r>
            <a:r>
              <a:rPr lang="nl-NL" b="1" dirty="0">
                <a:solidFill>
                  <a:schemeClr val="bg1"/>
                </a:solidFill>
              </a:rPr>
              <a:t>vaktijdschrift</a:t>
            </a:r>
            <a:r>
              <a:rPr lang="nl-NL" dirty="0">
                <a:solidFill>
                  <a:schemeClr val="bg1"/>
                </a:solidFill>
              </a:rPr>
              <a:t> voor </a:t>
            </a:r>
            <a:r>
              <a:rPr lang="nl-NL" dirty="0" err="1">
                <a:solidFill>
                  <a:schemeClr val="bg1"/>
                </a:solidFill>
              </a:rPr>
              <a:t>MBOstudenten</a:t>
            </a:r>
            <a:r>
              <a:rPr lang="nl-NL" dirty="0">
                <a:solidFill>
                  <a:schemeClr val="bg1"/>
                </a:solidFill>
              </a:rPr>
              <a:t> over sociale problematiek. Het tijdschrift bevat de volgende onderdelen:</a:t>
            </a:r>
          </a:p>
          <a:p>
            <a:pPr marL="285750" indent="-285750">
              <a:buFontTx/>
              <a:buChar char="-"/>
            </a:pPr>
            <a:endParaRPr lang="nl-NL" dirty="0">
              <a:solidFill>
                <a:schemeClr val="bg1"/>
              </a:solidFill>
            </a:endParaRPr>
          </a:p>
          <a:p>
            <a:pPr marL="285750" indent="-285750">
              <a:buFontTx/>
              <a:buChar char="-"/>
            </a:pPr>
            <a:r>
              <a:rPr lang="nl-NL" dirty="0">
                <a:solidFill>
                  <a:schemeClr val="bg1"/>
                </a:solidFill>
              </a:rPr>
              <a:t>-2 artikelen over sociale problemen (met als doel informerend, amuserend of overtuigend).</a:t>
            </a:r>
          </a:p>
          <a:p>
            <a:pPr marL="285750" indent="-285750">
              <a:buFontTx/>
              <a:buChar char="-"/>
            </a:pPr>
            <a:r>
              <a:rPr lang="nl-NL" dirty="0">
                <a:solidFill>
                  <a:schemeClr val="bg1"/>
                </a:solidFill>
              </a:rPr>
              <a:t>-1 uitgewerkt interview met iemand uit het werkveld</a:t>
            </a:r>
          </a:p>
          <a:p>
            <a:pPr marL="285750" indent="-285750">
              <a:buFontTx/>
              <a:buChar char="-"/>
            </a:pPr>
            <a:r>
              <a:rPr lang="nl-NL" dirty="0">
                <a:solidFill>
                  <a:schemeClr val="bg1"/>
                </a:solidFill>
              </a:rPr>
              <a:t>-2 informerende items over een sociaal probleem gericht op methodiek, interventie of verdieping.</a:t>
            </a:r>
          </a:p>
          <a:p>
            <a:pPr marL="285750" indent="-285750">
              <a:buFontTx/>
              <a:buChar char="-"/>
            </a:pPr>
            <a:r>
              <a:rPr lang="nl-NL" dirty="0">
                <a:solidFill>
                  <a:schemeClr val="bg1"/>
                </a:solidFill>
              </a:rPr>
              <a:t>-2 creatieve items zoals een gedicht, tekening of puzzel over sociale problematiek.</a:t>
            </a:r>
          </a:p>
          <a:p>
            <a:pPr marL="285750" indent="-285750">
              <a:buFontTx/>
              <a:buChar char="-"/>
            </a:pPr>
            <a:r>
              <a:rPr lang="nl-NL" i="1" dirty="0">
                <a:solidFill>
                  <a:schemeClr val="bg1"/>
                </a:solidFill>
              </a:rPr>
              <a:t>Facultatief: </a:t>
            </a:r>
            <a:r>
              <a:rPr lang="nl-NL" dirty="0">
                <a:solidFill>
                  <a:schemeClr val="bg1"/>
                </a:solidFill>
              </a:rPr>
              <a:t>1 innovatief item over sociale problematiek</a:t>
            </a:r>
          </a:p>
        </p:txBody>
      </p:sp>
    </p:spTree>
    <p:extLst>
      <p:ext uri="{BB962C8B-B14F-4D97-AF65-F5344CB8AC3E}">
        <p14:creationId xmlns:p14="http://schemas.microsoft.com/office/powerpoint/2010/main" val="1783936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Sociale problematiek</a:t>
            </a:r>
          </a:p>
        </p:txBody>
      </p:sp>
      <p:sp>
        <p:nvSpPr>
          <p:cNvPr id="4" name="Rechthoek 3">
            <a:extLst>
              <a:ext uri="{FF2B5EF4-FFF2-40B4-BE49-F238E27FC236}">
                <a16:creationId xmlns:a16="http://schemas.microsoft.com/office/drawing/2014/main" id="{3FFF999B-2BB1-41D6-8F09-49C61E005452}"/>
              </a:ext>
            </a:extLst>
          </p:cNvPr>
          <p:cNvSpPr/>
          <p:nvPr/>
        </p:nvSpPr>
        <p:spPr>
          <a:xfrm>
            <a:off x="2339925" y="1908313"/>
            <a:ext cx="8140147" cy="4245969"/>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Tekstvak 2">
            <a:extLst>
              <a:ext uri="{FF2B5EF4-FFF2-40B4-BE49-F238E27FC236}">
                <a16:creationId xmlns:a16="http://schemas.microsoft.com/office/drawing/2014/main" id="{0EDF40D4-F16F-4E09-BBE8-91ED05E82BE4}"/>
              </a:ext>
            </a:extLst>
          </p:cNvPr>
          <p:cNvSpPr txBox="1"/>
          <p:nvPr/>
        </p:nvSpPr>
        <p:spPr>
          <a:xfrm>
            <a:off x="2662772" y="2261582"/>
            <a:ext cx="7512148" cy="3539430"/>
          </a:xfrm>
          <a:prstGeom prst="rect">
            <a:avLst/>
          </a:prstGeom>
          <a:noFill/>
        </p:spPr>
        <p:txBody>
          <a:bodyPr wrap="square" rtlCol="0">
            <a:spAutoFit/>
          </a:bodyPr>
          <a:lstStyle/>
          <a:p>
            <a:pPr lvl="0" defTabSz="457200"/>
            <a:r>
              <a:rPr kumimoji="0" lang="nl-NL" sz="2800" b="1" i="0" u="none" strike="noStrike" kern="1200" cap="none" spc="0" normalizeH="0" baseline="0" noProof="0" dirty="0">
                <a:ln>
                  <a:noFill/>
                </a:ln>
                <a:solidFill>
                  <a:srgbClr val="000000"/>
                </a:solidFill>
                <a:effectLst/>
                <a:uLnTx/>
                <a:uFillTx/>
                <a:latin typeface="Gill Sans MT" panose="020B0502020104020203"/>
                <a:ea typeface="+mn-ea"/>
                <a:cs typeface="+mn-cs"/>
              </a:rPr>
              <a:t>Aan de slag met de opdracht:</a:t>
            </a:r>
          </a:p>
          <a:p>
            <a:pPr lvl="0" defTabSz="457200"/>
            <a:endParaRPr lang="nl-NL" sz="2800" dirty="0">
              <a:solidFill>
                <a:srgbClr val="000000"/>
              </a:solidFill>
              <a:latin typeface="Gill Sans MT" panose="020B0502020104020203"/>
            </a:endParaRPr>
          </a:p>
          <a:p>
            <a:pPr marL="342900" lvl="0" indent="-342900" defTabSz="457200">
              <a:buFont typeface="+mj-lt"/>
              <a:buAutoNum type="arabicPeriod"/>
            </a:pPr>
            <a:r>
              <a:rPr lang="nl-NL" sz="2800" dirty="0">
                <a:solidFill>
                  <a:srgbClr val="000000"/>
                </a:solidFill>
                <a:latin typeface="Gill Sans MT" panose="020B0502020104020203"/>
              </a:rPr>
              <a:t>Maak een groepje van min 2 studenten en max 4 studenten.</a:t>
            </a:r>
          </a:p>
          <a:p>
            <a:pPr marL="342900" lvl="0" indent="-342900" defTabSz="457200">
              <a:buFont typeface="+mj-lt"/>
              <a:buAutoNum type="arabicPeriod"/>
            </a:pPr>
            <a:r>
              <a:rPr kumimoji="0" lang="nl-NL" sz="2800" i="0" u="none" strike="noStrike" kern="1200" cap="none" spc="0" normalizeH="0" baseline="0" noProof="0" dirty="0">
                <a:ln>
                  <a:noFill/>
                </a:ln>
                <a:solidFill>
                  <a:srgbClr val="000000"/>
                </a:solidFill>
                <a:effectLst/>
                <a:uLnTx/>
                <a:uFillTx/>
                <a:latin typeface="Gill Sans MT" panose="020B0502020104020203"/>
                <a:ea typeface="+mn-ea"/>
                <a:cs typeface="+mn-cs"/>
              </a:rPr>
              <a:t>Maak afspraken over de samenwerking.</a:t>
            </a:r>
          </a:p>
          <a:p>
            <a:pPr marL="342900" lvl="0" indent="-342900" defTabSz="457200">
              <a:buFont typeface="+mj-lt"/>
              <a:buAutoNum type="arabicPeriod"/>
            </a:pPr>
            <a:r>
              <a:rPr lang="nl-NL" sz="2800" dirty="0">
                <a:solidFill>
                  <a:srgbClr val="000000"/>
                </a:solidFill>
                <a:latin typeface="Gill Sans MT" panose="020B0502020104020203"/>
              </a:rPr>
              <a:t>Verdeel de taken (wie gaat wat doen?).</a:t>
            </a:r>
          </a:p>
          <a:p>
            <a:pPr marL="342900" lvl="0" indent="-342900" defTabSz="457200">
              <a:buFont typeface="+mj-lt"/>
              <a:buAutoNum type="arabicPeriod"/>
            </a:pPr>
            <a:r>
              <a:rPr lang="nl-NL" sz="2800" dirty="0">
                <a:solidFill>
                  <a:srgbClr val="000000"/>
                </a:solidFill>
                <a:latin typeface="Gill Sans MT" panose="020B0502020104020203"/>
              </a:rPr>
              <a:t>Bedenk gezamenlijk vragen voor het interview.</a:t>
            </a:r>
          </a:p>
          <a:p>
            <a:pPr lvl="0" defTabSz="457200"/>
            <a:r>
              <a:rPr kumimoji="0" lang="nl-NL" sz="280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nl-NL" sz="2800" i="0" u="none" strike="noStrike" kern="1200" cap="none" spc="0" normalizeH="0" baseline="0" noProof="0" dirty="0" err="1">
                <a:ln>
                  <a:noFill/>
                </a:ln>
                <a:solidFill>
                  <a:srgbClr val="000000"/>
                </a:solidFill>
                <a:effectLst/>
                <a:uLnTx/>
                <a:uFillTx/>
                <a:latin typeface="Gill Sans MT" panose="020B0502020104020203"/>
                <a:ea typeface="+mn-ea"/>
                <a:cs typeface="+mn-cs"/>
              </a:rPr>
              <a:t>Intervi</a:t>
            </a:r>
            <a:r>
              <a:rPr lang="nl-NL" sz="2800" dirty="0" err="1">
                <a:solidFill>
                  <a:srgbClr val="000000"/>
                </a:solidFill>
                <a:latin typeface="Gill Sans MT" panose="020B0502020104020203"/>
              </a:rPr>
              <a:t>ew</a:t>
            </a:r>
            <a:r>
              <a:rPr lang="nl-NL" sz="2800" dirty="0">
                <a:solidFill>
                  <a:srgbClr val="000000"/>
                </a:solidFill>
                <a:latin typeface="Gill Sans MT" panose="020B0502020104020203"/>
              </a:rPr>
              <a:t> vindt plaats in lesweek 5)</a:t>
            </a:r>
            <a:endParaRPr kumimoji="0" lang="nl-NL" i="0" u="none" strike="noStrike" kern="1200" cap="none" spc="0" normalizeH="0" baseline="0" noProof="0" dirty="0">
              <a:ln>
                <a:noFill/>
              </a:ln>
              <a:solidFill>
                <a:srgbClr val="000000"/>
              </a:solidFill>
              <a:effectLst/>
              <a:uLnTx/>
              <a:uFillTx/>
              <a:latin typeface="Gill Sans MT" panose="020B0502020104020203"/>
              <a:ea typeface="+mn-ea"/>
              <a:cs typeface="+mn-cs"/>
            </a:endParaRPr>
          </a:p>
        </p:txBody>
      </p:sp>
      <p:pic>
        <p:nvPicPr>
          <p:cNvPr id="5" name="Afbeelding 4">
            <a:extLst>
              <a:ext uri="{FF2B5EF4-FFF2-40B4-BE49-F238E27FC236}">
                <a16:creationId xmlns:a16="http://schemas.microsoft.com/office/drawing/2014/main" id="{23D3D000-1E2F-434B-81A6-585E59E38F04}"/>
              </a:ext>
            </a:extLst>
          </p:cNvPr>
          <p:cNvPicPr>
            <a:picLocks noChangeAspect="1"/>
          </p:cNvPicPr>
          <p:nvPr/>
        </p:nvPicPr>
        <p:blipFill>
          <a:blip r:embed="rId3"/>
          <a:stretch>
            <a:fillRect/>
          </a:stretch>
        </p:blipFill>
        <p:spPr>
          <a:xfrm>
            <a:off x="8823327" y="94222"/>
            <a:ext cx="2999492" cy="3084843"/>
          </a:xfrm>
          <a:prstGeom prst="rect">
            <a:avLst/>
          </a:prstGeom>
        </p:spPr>
      </p:pic>
      <p:pic>
        <p:nvPicPr>
          <p:cNvPr id="6" name="Afbeelding 5">
            <a:extLst>
              <a:ext uri="{FF2B5EF4-FFF2-40B4-BE49-F238E27FC236}">
                <a16:creationId xmlns:a16="http://schemas.microsoft.com/office/drawing/2014/main" id="{34A3339F-BF8F-4BDB-ADF2-BBFFD2312086}"/>
              </a:ext>
            </a:extLst>
          </p:cNvPr>
          <p:cNvPicPr>
            <a:picLocks noChangeAspect="1"/>
          </p:cNvPicPr>
          <p:nvPr/>
        </p:nvPicPr>
        <p:blipFill>
          <a:blip r:embed="rId4"/>
          <a:stretch>
            <a:fillRect/>
          </a:stretch>
        </p:blipFill>
        <p:spPr>
          <a:xfrm>
            <a:off x="10166074" y="2635192"/>
            <a:ext cx="1310754" cy="1396105"/>
          </a:xfrm>
          <a:prstGeom prst="rect">
            <a:avLst/>
          </a:prstGeom>
        </p:spPr>
      </p:pic>
      <p:sp>
        <p:nvSpPr>
          <p:cNvPr id="7" name="Tekstvak 6">
            <a:extLst>
              <a:ext uri="{FF2B5EF4-FFF2-40B4-BE49-F238E27FC236}">
                <a16:creationId xmlns:a16="http://schemas.microsoft.com/office/drawing/2014/main" id="{0BBE5E13-443F-4EF4-9C76-8EA8AB3AED8A}"/>
              </a:ext>
            </a:extLst>
          </p:cNvPr>
          <p:cNvSpPr txBox="1"/>
          <p:nvPr/>
        </p:nvSpPr>
        <p:spPr>
          <a:xfrm>
            <a:off x="10496068" y="3015134"/>
            <a:ext cx="659612" cy="646331"/>
          </a:xfrm>
          <a:prstGeom prst="rect">
            <a:avLst/>
          </a:prstGeom>
          <a:noFill/>
        </p:spPr>
        <p:txBody>
          <a:bodyPr wrap="square" rtlCol="0">
            <a:spAutoFit/>
          </a:bodyPr>
          <a:lstStyle/>
          <a:p>
            <a:r>
              <a:rPr lang="nl-NL" b="1" dirty="0">
                <a:solidFill>
                  <a:schemeClr val="bg1"/>
                </a:solidFill>
              </a:rPr>
              <a:t>20 min.</a:t>
            </a:r>
          </a:p>
        </p:txBody>
      </p:sp>
    </p:spTree>
    <p:extLst>
      <p:ext uri="{BB962C8B-B14F-4D97-AF65-F5344CB8AC3E}">
        <p14:creationId xmlns:p14="http://schemas.microsoft.com/office/powerpoint/2010/main" val="3960576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Sociale problematiek</a:t>
            </a:r>
          </a:p>
        </p:txBody>
      </p:sp>
      <p:sp>
        <p:nvSpPr>
          <p:cNvPr id="4" name="Rechthoek 3">
            <a:extLst>
              <a:ext uri="{FF2B5EF4-FFF2-40B4-BE49-F238E27FC236}">
                <a16:creationId xmlns:a16="http://schemas.microsoft.com/office/drawing/2014/main" id="{3FFF999B-2BB1-41D6-8F09-49C61E005452}"/>
              </a:ext>
            </a:extLst>
          </p:cNvPr>
          <p:cNvSpPr/>
          <p:nvPr/>
        </p:nvSpPr>
        <p:spPr>
          <a:xfrm>
            <a:off x="2025926" y="1908313"/>
            <a:ext cx="8140147" cy="4245969"/>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79BB4CC1-68D8-44B0-9665-4B494217571C}"/>
              </a:ext>
            </a:extLst>
          </p:cNvPr>
          <p:cNvSpPr txBox="1"/>
          <p:nvPr/>
        </p:nvSpPr>
        <p:spPr>
          <a:xfrm>
            <a:off x="2461846" y="2184637"/>
            <a:ext cx="6977575" cy="369332"/>
          </a:xfrm>
          <a:prstGeom prst="rect">
            <a:avLst/>
          </a:prstGeom>
          <a:noFill/>
        </p:spPr>
        <p:txBody>
          <a:bodyPr wrap="square" rtlCol="0">
            <a:spAutoFit/>
          </a:bodyPr>
          <a:lstStyle/>
          <a:p>
            <a:r>
              <a:rPr lang="nl-NL" b="1" dirty="0">
                <a:solidFill>
                  <a:schemeClr val="bg1"/>
                </a:solidFill>
              </a:rPr>
              <a:t>Inspiratie vakbladen: </a:t>
            </a:r>
            <a:endParaRPr lang="nl-NL" dirty="0">
              <a:solidFill>
                <a:schemeClr val="bg1"/>
              </a:solidFill>
            </a:endParaRPr>
          </a:p>
        </p:txBody>
      </p:sp>
      <p:pic>
        <p:nvPicPr>
          <p:cNvPr id="5" name="Afbeelding 4">
            <a:extLst>
              <a:ext uri="{FF2B5EF4-FFF2-40B4-BE49-F238E27FC236}">
                <a16:creationId xmlns:a16="http://schemas.microsoft.com/office/drawing/2014/main" id="{0DAC6672-0D5A-4E4F-9885-8276071547E1}"/>
              </a:ext>
            </a:extLst>
          </p:cNvPr>
          <p:cNvPicPr>
            <a:picLocks noChangeAspect="1"/>
          </p:cNvPicPr>
          <p:nvPr/>
        </p:nvPicPr>
        <p:blipFill>
          <a:blip r:embed="rId2"/>
          <a:stretch>
            <a:fillRect/>
          </a:stretch>
        </p:blipFill>
        <p:spPr>
          <a:xfrm>
            <a:off x="2696601" y="2830293"/>
            <a:ext cx="1790700" cy="2762250"/>
          </a:xfrm>
          <a:prstGeom prst="rect">
            <a:avLst/>
          </a:prstGeom>
        </p:spPr>
      </p:pic>
      <p:pic>
        <p:nvPicPr>
          <p:cNvPr id="6" name="Afbeelding 5">
            <a:extLst>
              <a:ext uri="{FF2B5EF4-FFF2-40B4-BE49-F238E27FC236}">
                <a16:creationId xmlns:a16="http://schemas.microsoft.com/office/drawing/2014/main" id="{5CE0B558-9E9E-4016-813B-06891EA3CA98}"/>
              </a:ext>
            </a:extLst>
          </p:cNvPr>
          <p:cNvPicPr>
            <a:picLocks noChangeAspect="1"/>
          </p:cNvPicPr>
          <p:nvPr/>
        </p:nvPicPr>
        <p:blipFill>
          <a:blip r:embed="rId3"/>
          <a:stretch>
            <a:fillRect/>
          </a:stretch>
        </p:blipFill>
        <p:spPr>
          <a:xfrm>
            <a:off x="4919590" y="2811766"/>
            <a:ext cx="2022305" cy="2820425"/>
          </a:xfrm>
          <a:prstGeom prst="rect">
            <a:avLst/>
          </a:prstGeom>
        </p:spPr>
      </p:pic>
      <p:pic>
        <p:nvPicPr>
          <p:cNvPr id="7" name="Afbeelding 6">
            <a:extLst>
              <a:ext uri="{FF2B5EF4-FFF2-40B4-BE49-F238E27FC236}">
                <a16:creationId xmlns:a16="http://schemas.microsoft.com/office/drawing/2014/main" id="{F12D5D4C-2D74-4163-8962-89889DEF2DB4}"/>
              </a:ext>
            </a:extLst>
          </p:cNvPr>
          <p:cNvPicPr>
            <a:picLocks noChangeAspect="1"/>
          </p:cNvPicPr>
          <p:nvPr/>
        </p:nvPicPr>
        <p:blipFill>
          <a:blip r:embed="rId4"/>
          <a:stretch>
            <a:fillRect/>
          </a:stretch>
        </p:blipFill>
        <p:spPr>
          <a:xfrm>
            <a:off x="7399606" y="2811766"/>
            <a:ext cx="2196862" cy="2780777"/>
          </a:xfrm>
          <a:prstGeom prst="rect">
            <a:avLst/>
          </a:prstGeom>
        </p:spPr>
      </p:pic>
    </p:spTree>
    <p:extLst>
      <p:ext uri="{BB962C8B-B14F-4D97-AF65-F5344CB8AC3E}">
        <p14:creationId xmlns:p14="http://schemas.microsoft.com/office/powerpoint/2010/main" val="1137206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Sociale problematiek</a:t>
            </a:r>
          </a:p>
        </p:txBody>
      </p:sp>
      <p:sp>
        <p:nvSpPr>
          <p:cNvPr id="3" name="Ondertitel 2">
            <a:extLst>
              <a:ext uri="{FF2B5EF4-FFF2-40B4-BE49-F238E27FC236}">
                <a16:creationId xmlns:a16="http://schemas.microsoft.com/office/drawing/2014/main" id="{EDF6C638-BD9C-4543-AC3C-C25DAA4ACE3C}"/>
              </a:ext>
            </a:extLst>
          </p:cNvPr>
          <p:cNvSpPr>
            <a:spLocks noGrp="1"/>
          </p:cNvSpPr>
          <p:nvPr>
            <p:ph type="subTitle" idx="1"/>
          </p:nvPr>
        </p:nvSpPr>
        <p:spPr>
          <a:xfrm>
            <a:off x="2025926" y="2510492"/>
            <a:ext cx="8140147" cy="3643790"/>
          </a:xfrm>
        </p:spPr>
        <p:txBody>
          <a:bodyPr>
            <a:normAutofit/>
          </a:bodyPr>
          <a:lstStyle/>
          <a:p>
            <a:r>
              <a:rPr lang="nl-NL" sz="2800" dirty="0">
                <a:solidFill>
                  <a:schemeClr val="bg1"/>
                </a:solidFill>
              </a:rPr>
              <a:t>Huiswerk voor over volgende week:</a:t>
            </a:r>
          </a:p>
          <a:p>
            <a:endParaRPr lang="nl-NL" sz="2800" dirty="0">
              <a:solidFill>
                <a:schemeClr val="bg1"/>
              </a:solidFill>
            </a:endParaRPr>
          </a:p>
          <a:p>
            <a:r>
              <a:rPr lang="nl-NL" sz="2800" dirty="0">
                <a:solidFill>
                  <a:schemeClr val="bg1"/>
                </a:solidFill>
              </a:rPr>
              <a:t>Bestuderen MZ 2 thema 8.1 t/m 8.3</a:t>
            </a:r>
          </a:p>
          <a:p>
            <a:r>
              <a:rPr lang="nl-NL" sz="2800" dirty="0">
                <a:solidFill>
                  <a:schemeClr val="bg1"/>
                </a:solidFill>
              </a:rPr>
              <a:t>Laaggeletterdheid</a:t>
            </a:r>
          </a:p>
        </p:txBody>
      </p:sp>
    </p:spTree>
    <p:extLst>
      <p:ext uri="{BB962C8B-B14F-4D97-AF65-F5344CB8AC3E}">
        <p14:creationId xmlns:p14="http://schemas.microsoft.com/office/powerpoint/2010/main" val="540973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Planning:</a:t>
            </a:r>
          </a:p>
        </p:txBody>
      </p:sp>
      <p:sp>
        <p:nvSpPr>
          <p:cNvPr id="4" name="Rechthoek 3">
            <a:extLst>
              <a:ext uri="{FF2B5EF4-FFF2-40B4-BE49-F238E27FC236}">
                <a16:creationId xmlns:a16="http://schemas.microsoft.com/office/drawing/2014/main" id="{3FFF999B-2BB1-41D6-8F09-49C61E005452}"/>
              </a:ext>
            </a:extLst>
          </p:cNvPr>
          <p:cNvSpPr/>
          <p:nvPr/>
        </p:nvSpPr>
        <p:spPr>
          <a:xfrm>
            <a:off x="1907484" y="1855304"/>
            <a:ext cx="8377031" cy="4678017"/>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087FE271-4CF7-4254-8F20-8C261BE1E77E}"/>
              </a:ext>
            </a:extLst>
          </p:cNvPr>
          <p:cNvPicPr>
            <a:picLocks noChangeAspect="1"/>
          </p:cNvPicPr>
          <p:nvPr/>
        </p:nvPicPr>
        <p:blipFill>
          <a:blip r:embed="rId2"/>
          <a:stretch>
            <a:fillRect/>
          </a:stretch>
        </p:blipFill>
        <p:spPr>
          <a:xfrm>
            <a:off x="1655306" y="1659988"/>
            <a:ext cx="8796990" cy="4891985"/>
          </a:xfrm>
          <a:prstGeom prst="rect">
            <a:avLst/>
          </a:prstGeom>
        </p:spPr>
      </p:pic>
    </p:spTree>
    <p:extLst>
      <p:ext uri="{BB962C8B-B14F-4D97-AF65-F5344CB8AC3E}">
        <p14:creationId xmlns:p14="http://schemas.microsoft.com/office/powerpoint/2010/main" val="39629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lesdoelen:</a:t>
            </a:r>
          </a:p>
        </p:txBody>
      </p:sp>
      <p:sp>
        <p:nvSpPr>
          <p:cNvPr id="4" name="Rechthoek 3">
            <a:extLst>
              <a:ext uri="{FF2B5EF4-FFF2-40B4-BE49-F238E27FC236}">
                <a16:creationId xmlns:a16="http://schemas.microsoft.com/office/drawing/2014/main" id="{3FFF999B-2BB1-41D6-8F09-49C61E005452}"/>
              </a:ext>
            </a:extLst>
          </p:cNvPr>
          <p:cNvSpPr/>
          <p:nvPr/>
        </p:nvSpPr>
        <p:spPr>
          <a:xfrm>
            <a:off x="1907484" y="1855304"/>
            <a:ext cx="8932794" cy="4678017"/>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Dit thema gaat over sociale problemen en over hoe jij mensen met sociale problemen kunt ondersteunen. Je hebt kennis nodig van de sociale kaart en van de verschillende problemen die zich voor kunnen doen.  Als je de opdrachten maakt, koppel je de theorie aan de praktijk.</a:t>
            </a:r>
          </a:p>
          <a:p>
            <a:pPr algn="ctr"/>
            <a:endParaRPr lang="nl-NL" dirty="0">
              <a:solidFill>
                <a:schemeClr val="bg1"/>
              </a:solidFill>
            </a:endParaRPr>
          </a:p>
          <a:p>
            <a:pPr algn="ctr"/>
            <a:r>
              <a:rPr lang="nl-NL" b="1" dirty="0">
                <a:solidFill>
                  <a:schemeClr val="bg1"/>
                </a:solidFill>
              </a:rPr>
              <a:t>Doelstellingen:</a:t>
            </a:r>
          </a:p>
          <a:p>
            <a:pPr algn="ctr"/>
            <a:endParaRPr lang="nl-NL" dirty="0">
              <a:solidFill>
                <a:schemeClr val="bg1"/>
              </a:solidFill>
            </a:endParaRPr>
          </a:p>
          <a:p>
            <a:pPr algn="ctr"/>
            <a:r>
              <a:rPr lang="nl-NL" dirty="0">
                <a:solidFill>
                  <a:schemeClr val="bg1"/>
                </a:solidFill>
              </a:rPr>
              <a:t>• de student weet wat sociale problemen zijn, hoe deze ontstaan en wat de gevolgen kunnen zijn.</a:t>
            </a:r>
          </a:p>
          <a:p>
            <a:pPr algn="ctr"/>
            <a:endParaRPr lang="nl-NL" dirty="0">
              <a:solidFill>
                <a:schemeClr val="bg1"/>
              </a:solidFill>
            </a:endParaRPr>
          </a:p>
          <a:p>
            <a:pPr algn="ctr"/>
            <a:r>
              <a:rPr lang="nl-NL" dirty="0">
                <a:solidFill>
                  <a:schemeClr val="bg1"/>
                </a:solidFill>
              </a:rPr>
              <a:t>• de student kan op basis van sociale casuïstiek laten zien hoe cliënten ondersteund kunnen worden bij sociale problemen.</a:t>
            </a:r>
          </a:p>
          <a:p>
            <a:pPr algn="ctr"/>
            <a:endParaRPr lang="nl-NL" dirty="0">
              <a:solidFill>
                <a:schemeClr val="bg1"/>
              </a:solidFill>
            </a:endParaRPr>
          </a:p>
          <a:p>
            <a:pPr algn="ctr"/>
            <a:r>
              <a:rPr lang="nl-NL" dirty="0">
                <a:solidFill>
                  <a:schemeClr val="bg1"/>
                </a:solidFill>
              </a:rPr>
              <a:t>• de student analyseert verschillende vormen van psychosociale problematiek</a:t>
            </a:r>
          </a:p>
          <a:p>
            <a:pPr algn="ctr"/>
            <a:endParaRPr lang="nl-NL" dirty="0">
              <a:solidFill>
                <a:schemeClr val="bg1"/>
              </a:solidFill>
            </a:endParaRPr>
          </a:p>
          <a:p>
            <a:pPr marL="285750" indent="-285750" algn="ctr">
              <a:buFont typeface="Arial" panose="020B0604020202020204" pitchFamily="34" charset="0"/>
              <a:buChar char="•"/>
            </a:pPr>
            <a:r>
              <a:rPr lang="nl-NL" dirty="0">
                <a:solidFill>
                  <a:schemeClr val="bg1"/>
                </a:solidFill>
              </a:rPr>
              <a:t>de student kan laten zien wat hij/zij geleerd heeft over sociale problematiek en kan dit vertalen in een vaktijdschrift</a:t>
            </a:r>
          </a:p>
        </p:txBody>
      </p:sp>
    </p:spTree>
    <p:extLst>
      <p:ext uri="{BB962C8B-B14F-4D97-AF65-F5344CB8AC3E}">
        <p14:creationId xmlns:p14="http://schemas.microsoft.com/office/powerpoint/2010/main" val="3844311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Planning van de les:</a:t>
            </a:r>
          </a:p>
        </p:txBody>
      </p:sp>
      <p:sp>
        <p:nvSpPr>
          <p:cNvPr id="4" name="Rechthoek 3">
            <a:extLst>
              <a:ext uri="{FF2B5EF4-FFF2-40B4-BE49-F238E27FC236}">
                <a16:creationId xmlns:a16="http://schemas.microsoft.com/office/drawing/2014/main" id="{3FFF999B-2BB1-41D6-8F09-49C61E005452}"/>
              </a:ext>
            </a:extLst>
          </p:cNvPr>
          <p:cNvSpPr/>
          <p:nvPr/>
        </p:nvSpPr>
        <p:spPr>
          <a:xfrm>
            <a:off x="1907484" y="1855304"/>
            <a:ext cx="8932794" cy="4678017"/>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chemeClr val="bg1"/>
                </a:solidFill>
              </a:rPr>
              <a:t>	-welkom en A&amp;A </a:t>
            </a:r>
          </a:p>
          <a:p>
            <a:endParaRPr lang="nl-NL" dirty="0">
              <a:solidFill>
                <a:schemeClr val="bg1"/>
              </a:solidFill>
            </a:endParaRPr>
          </a:p>
          <a:p>
            <a:r>
              <a:rPr lang="nl-NL" dirty="0">
                <a:solidFill>
                  <a:schemeClr val="bg1"/>
                </a:solidFill>
              </a:rPr>
              <a:t>	-Planning bekijken van dit blok Sociale Problematiek</a:t>
            </a:r>
          </a:p>
          <a:p>
            <a:endParaRPr lang="nl-NL" dirty="0">
              <a:solidFill>
                <a:schemeClr val="bg1"/>
              </a:solidFill>
            </a:endParaRPr>
          </a:p>
          <a:p>
            <a:r>
              <a:rPr lang="nl-NL" dirty="0">
                <a:solidFill>
                  <a:schemeClr val="bg1"/>
                </a:solidFill>
              </a:rPr>
              <a:t>	-Theorie –interactief- Introductie Sociale Problematiek</a:t>
            </a:r>
          </a:p>
          <a:p>
            <a:endParaRPr lang="nl-NL" dirty="0">
              <a:solidFill>
                <a:schemeClr val="bg1"/>
              </a:solidFill>
            </a:endParaRPr>
          </a:p>
          <a:p>
            <a:r>
              <a:rPr lang="nl-NL" dirty="0">
                <a:solidFill>
                  <a:schemeClr val="bg1"/>
                </a:solidFill>
              </a:rPr>
              <a:t>	-Opdracht </a:t>
            </a:r>
            <a:r>
              <a:rPr lang="nl-NL" dirty="0" err="1">
                <a:solidFill>
                  <a:schemeClr val="bg1"/>
                </a:solidFill>
              </a:rPr>
              <a:t>Mindmap</a:t>
            </a:r>
            <a:r>
              <a:rPr lang="nl-NL" dirty="0">
                <a:solidFill>
                  <a:schemeClr val="bg1"/>
                </a:solidFill>
              </a:rPr>
              <a:t> + terugkoppeling</a:t>
            </a:r>
          </a:p>
          <a:p>
            <a:endParaRPr lang="nl-NL" dirty="0">
              <a:solidFill>
                <a:schemeClr val="bg1"/>
              </a:solidFill>
            </a:endParaRPr>
          </a:p>
          <a:p>
            <a:r>
              <a:rPr lang="nl-NL" dirty="0">
                <a:solidFill>
                  <a:schemeClr val="bg1"/>
                </a:solidFill>
              </a:rPr>
              <a:t>	-Uitleg eindopdracht</a:t>
            </a:r>
          </a:p>
        </p:txBody>
      </p:sp>
    </p:spTree>
    <p:extLst>
      <p:ext uri="{BB962C8B-B14F-4D97-AF65-F5344CB8AC3E}">
        <p14:creationId xmlns:p14="http://schemas.microsoft.com/office/powerpoint/2010/main" val="101397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EFB746-1B48-4CD7-BCB2-ABE83C405AFB}"/>
              </a:ext>
            </a:extLst>
          </p:cNvPr>
          <p:cNvSpPr>
            <a:spLocks noGrp="1"/>
          </p:cNvSpPr>
          <p:nvPr>
            <p:ph type="title" idx="4294967295"/>
          </p:nvPr>
        </p:nvSpPr>
        <p:spPr>
          <a:xfrm>
            <a:off x="804672" y="853365"/>
            <a:ext cx="5928358" cy="2101869"/>
          </a:xfrm>
        </p:spPr>
        <p:txBody>
          <a:bodyPr vert="horz" lIns="274320" tIns="182880" rIns="274320" bIns="182880" rtlCol="0" anchor="ctr" anchorCtr="1">
            <a:normAutofit/>
          </a:bodyPr>
          <a:lstStyle/>
          <a:p>
            <a:r>
              <a:rPr lang="en-US" sz="3800" dirty="0" err="1">
                <a:solidFill>
                  <a:srgbClr val="262626"/>
                </a:solidFill>
              </a:rPr>
              <a:t>Inleiding</a:t>
            </a:r>
            <a:r>
              <a:rPr lang="en-US" sz="3800" dirty="0">
                <a:solidFill>
                  <a:srgbClr val="262626"/>
                </a:solidFill>
              </a:rPr>
              <a:t> </a:t>
            </a:r>
            <a:r>
              <a:rPr lang="en-US" sz="3800" dirty="0" err="1">
                <a:solidFill>
                  <a:srgbClr val="262626"/>
                </a:solidFill>
              </a:rPr>
              <a:t>Sociale</a:t>
            </a:r>
            <a:r>
              <a:rPr lang="en-US" sz="3800" dirty="0">
                <a:solidFill>
                  <a:srgbClr val="262626"/>
                </a:solidFill>
              </a:rPr>
              <a:t> </a:t>
            </a:r>
            <a:r>
              <a:rPr lang="en-US" sz="3800" dirty="0" err="1">
                <a:solidFill>
                  <a:srgbClr val="262626"/>
                </a:solidFill>
              </a:rPr>
              <a:t>problematiek</a:t>
            </a:r>
            <a:br>
              <a:rPr lang="en-US" sz="3800" dirty="0">
                <a:solidFill>
                  <a:srgbClr val="262626"/>
                </a:solidFill>
              </a:rPr>
            </a:br>
            <a:r>
              <a:rPr lang="en-US" sz="3800" dirty="0">
                <a:solidFill>
                  <a:srgbClr val="262626"/>
                </a:solidFill>
              </a:rPr>
              <a:t>les 1</a:t>
            </a:r>
          </a:p>
        </p:txBody>
      </p:sp>
      <p:sp>
        <p:nvSpPr>
          <p:cNvPr id="16" name="Rectangle 15">
            <a:extLst>
              <a:ext uri="{FF2B5EF4-FFF2-40B4-BE49-F238E27FC236}">
                <a16:creationId xmlns:a16="http://schemas.microsoft.com/office/drawing/2014/main" id="{3782C7A0-47C9-4E9A-8C06-0F967C766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2" y="0"/>
            <a:ext cx="465429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Afbeelding 10">
            <a:extLst>
              <a:ext uri="{FF2B5EF4-FFF2-40B4-BE49-F238E27FC236}">
                <a16:creationId xmlns:a16="http://schemas.microsoft.com/office/drawing/2014/main" id="{71ABC129-2640-4279-AF7A-90C3E75B8FC6}"/>
              </a:ext>
            </a:extLst>
          </p:cNvPr>
          <p:cNvPicPr>
            <a:picLocks noChangeAspect="1"/>
          </p:cNvPicPr>
          <p:nvPr/>
        </p:nvPicPr>
        <p:blipFill>
          <a:blip r:embed="rId2"/>
          <a:stretch>
            <a:fillRect/>
          </a:stretch>
        </p:blipFill>
        <p:spPr>
          <a:xfrm>
            <a:off x="8487133" y="407963"/>
            <a:ext cx="2900195" cy="6042074"/>
          </a:xfrm>
          <a:prstGeom prst="rect">
            <a:avLst/>
          </a:prstGeom>
        </p:spPr>
      </p:pic>
      <p:sp>
        <p:nvSpPr>
          <p:cNvPr id="3" name="Tekstvak 2">
            <a:extLst>
              <a:ext uri="{FF2B5EF4-FFF2-40B4-BE49-F238E27FC236}">
                <a16:creationId xmlns:a16="http://schemas.microsoft.com/office/drawing/2014/main" id="{48FAD529-DD33-46F1-BDB1-B73D8A7A2734}"/>
              </a:ext>
            </a:extLst>
          </p:cNvPr>
          <p:cNvSpPr txBox="1"/>
          <p:nvPr/>
        </p:nvSpPr>
        <p:spPr>
          <a:xfrm>
            <a:off x="1075544" y="4099714"/>
            <a:ext cx="5790495" cy="830997"/>
          </a:xfrm>
          <a:prstGeom prst="rect">
            <a:avLst/>
          </a:prstGeom>
          <a:noFill/>
        </p:spPr>
        <p:txBody>
          <a:bodyPr wrap="square" rtlCol="0">
            <a:spAutoFit/>
          </a:bodyPr>
          <a:lstStyle/>
          <a:p>
            <a:r>
              <a:rPr lang="nl-NL" sz="2400" b="1" dirty="0">
                <a:solidFill>
                  <a:schemeClr val="bg1"/>
                </a:solidFill>
              </a:rPr>
              <a:t>Waar denk je aan bij de term sociale problematiek?</a:t>
            </a:r>
          </a:p>
        </p:txBody>
      </p:sp>
    </p:spTree>
    <p:extLst>
      <p:ext uri="{BB962C8B-B14F-4D97-AF65-F5344CB8AC3E}">
        <p14:creationId xmlns:p14="http://schemas.microsoft.com/office/powerpoint/2010/main" val="2309179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Sociale problematiek</a:t>
            </a:r>
          </a:p>
        </p:txBody>
      </p:sp>
      <p:sp>
        <p:nvSpPr>
          <p:cNvPr id="4" name="Rechthoek 3">
            <a:extLst>
              <a:ext uri="{FF2B5EF4-FFF2-40B4-BE49-F238E27FC236}">
                <a16:creationId xmlns:a16="http://schemas.microsoft.com/office/drawing/2014/main" id="{3FFF999B-2BB1-41D6-8F09-49C61E005452}"/>
              </a:ext>
            </a:extLst>
          </p:cNvPr>
          <p:cNvSpPr/>
          <p:nvPr/>
        </p:nvSpPr>
        <p:spPr>
          <a:xfrm>
            <a:off x="2025926" y="1908313"/>
            <a:ext cx="8140147" cy="4245969"/>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0EDF40D4-F16F-4E09-BBE8-91ED05E82BE4}"/>
              </a:ext>
            </a:extLst>
          </p:cNvPr>
          <p:cNvSpPr txBox="1"/>
          <p:nvPr/>
        </p:nvSpPr>
        <p:spPr>
          <a:xfrm>
            <a:off x="2321169" y="2584747"/>
            <a:ext cx="7512148" cy="2893100"/>
          </a:xfrm>
          <a:prstGeom prst="rect">
            <a:avLst/>
          </a:prstGeom>
          <a:noFill/>
        </p:spPr>
        <p:txBody>
          <a:bodyPr wrap="square" rtlCol="0">
            <a:spAutoFit/>
          </a:bodyPr>
          <a:lstStyle/>
          <a:p>
            <a:r>
              <a:rPr lang="nl-NL" sz="2800" b="1" dirty="0">
                <a:solidFill>
                  <a:schemeClr val="bg1"/>
                </a:solidFill>
              </a:rPr>
              <a:t>Definitie :</a:t>
            </a:r>
          </a:p>
          <a:p>
            <a:endParaRPr lang="nl-NL" sz="2800" dirty="0">
              <a:solidFill>
                <a:schemeClr val="bg1"/>
              </a:solidFill>
            </a:endParaRPr>
          </a:p>
          <a:p>
            <a:r>
              <a:rPr lang="nl-NL" sz="2800" dirty="0">
                <a:solidFill>
                  <a:schemeClr val="bg1"/>
                </a:solidFill>
              </a:rPr>
              <a:t>Sociale problematiek is gedrag van een persoon dat door grote groepen mensen als een probleem wordt gezien.</a:t>
            </a:r>
          </a:p>
          <a:p>
            <a:endParaRPr lang="nl-NL" sz="2800" dirty="0">
              <a:solidFill>
                <a:schemeClr val="bg1"/>
              </a:solidFill>
            </a:endParaRPr>
          </a:p>
          <a:p>
            <a:r>
              <a:rPr lang="nl-NL" sz="1400" dirty="0">
                <a:solidFill>
                  <a:schemeClr val="bg1"/>
                </a:solidFill>
              </a:rPr>
              <a:t>MZ 2 thema 6.1 </a:t>
            </a:r>
            <a:r>
              <a:rPr lang="nl-NL" sz="1400" dirty="0" err="1">
                <a:solidFill>
                  <a:schemeClr val="bg1"/>
                </a:solidFill>
              </a:rPr>
              <a:t>blz</a:t>
            </a:r>
            <a:r>
              <a:rPr lang="nl-NL" sz="1400" dirty="0">
                <a:solidFill>
                  <a:schemeClr val="bg1"/>
                </a:solidFill>
              </a:rPr>
              <a:t> 114</a:t>
            </a:r>
          </a:p>
        </p:txBody>
      </p:sp>
    </p:spTree>
    <p:extLst>
      <p:ext uri="{BB962C8B-B14F-4D97-AF65-F5344CB8AC3E}">
        <p14:creationId xmlns:p14="http://schemas.microsoft.com/office/powerpoint/2010/main" val="4273536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Sociale problematiek</a:t>
            </a:r>
          </a:p>
        </p:txBody>
      </p:sp>
      <p:sp>
        <p:nvSpPr>
          <p:cNvPr id="4" name="Rechthoek 3">
            <a:extLst>
              <a:ext uri="{FF2B5EF4-FFF2-40B4-BE49-F238E27FC236}">
                <a16:creationId xmlns:a16="http://schemas.microsoft.com/office/drawing/2014/main" id="{3FFF999B-2BB1-41D6-8F09-49C61E005452}"/>
              </a:ext>
            </a:extLst>
          </p:cNvPr>
          <p:cNvSpPr/>
          <p:nvPr/>
        </p:nvSpPr>
        <p:spPr>
          <a:xfrm>
            <a:off x="2025926" y="1908313"/>
            <a:ext cx="8140147" cy="4245969"/>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0EDF40D4-F16F-4E09-BBE8-91ED05E82BE4}"/>
              </a:ext>
            </a:extLst>
          </p:cNvPr>
          <p:cNvSpPr txBox="1"/>
          <p:nvPr/>
        </p:nvSpPr>
        <p:spPr>
          <a:xfrm>
            <a:off x="3140765" y="2862470"/>
            <a:ext cx="5844209" cy="954107"/>
          </a:xfrm>
          <a:prstGeom prst="rect">
            <a:avLst/>
          </a:prstGeom>
          <a:noFill/>
        </p:spPr>
        <p:txBody>
          <a:bodyPr wrap="square" rtlCol="0">
            <a:spAutoFit/>
          </a:bodyPr>
          <a:lstStyle/>
          <a:p>
            <a:r>
              <a:rPr lang="nl-NL" sz="2800" dirty="0">
                <a:solidFill>
                  <a:schemeClr val="bg1"/>
                </a:solidFill>
              </a:rPr>
              <a:t>Welke soorten sociale problematiek zijn er?</a:t>
            </a:r>
          </a:p>
        </p:txBody>
      </p:sp>
    </p:spTree>
    <p:extLst>
      <p:ext uri="{BB962C8B-B14F-4D97-AF65-F5344CB8AC3E}">
        <p14:creationId xmlns:p14="http://schemas.microsoft.com/office/powerpoint/2010/main" val="217679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Sociale problematiek</a:t>
            </a:r>
          </a:p>
        </p:txBody>
      </p:sp>
      <p:sp>
        <p:nvSpPr>
          <p:cNvPr id="4" name="Rechthoek 3">
            <a:extLst>
              <a:ext uri="{FF2B5EF4-FFF2-40B4-BE49-F238E27FC236}">
                <a16:creationId xmlns:a16="http://schemas.microsoft.com/office/drawing/2014/main" id="{3FFF999B-2BB1-41D6-8F09-49C61E005452}"/>
              </a:ext>
            </a:extLst>
          </p:cNvPr>
          <p:cNvSpPr/>
          <p:nvPr/>
        </p:nvSpPr>
        <p:spPr>
          <a:xfrm>
            <a:off x="2025926" y="1908313"/>
            <a:ext cx="8140147" cy="4245969"/>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0EDF40D4-F16F-4E09-BBE8-91ED05E82BE4}"/>
              </a:ext>
            </a:extLst>
          </p:cNvPr>
          <p:cNvSpPr txBox="1"/>
          <p:nvPr/>
        </p:nvSpPr>
        <p:spPr>
          <a:xfrm>
            <a:off x="3140765" y="2862470"/>
            <a:ext cx="5844209" cy="954107"/>
          </a:xfrm>
          <a:prstGeom prst="rect">
            <a:avLst/>
          </a:prstGeom>
          <a:noFill/>
        </p:spPr>
        <p:txBody>
          <a:bodyPr wrap="square" rtlCol="0">
            <a:spAutoFit/>
          </a:bodyPr>
          <a:lstStyle/>
          <a:p>
            <a:r>
              <a:rPr lang="nl-NL" sz="2800" dirty="0">
                <a:solidFill>
                  <a:schemeClr val="bg1"/>
                </a:solidFill>
              </a:rPr>
              <a:t>Wat zijn kenmerken van mensen die sociale problemen hebben?</a:t>
            </a:r>
          </a:p>
        </p:txBody>
      </p:sp>
    </p:spTree>
    <p:extLst>
      <p:ext uri="{BB962C8B-B14F-4D97-AF65-F5344CB8AC3E}">
        <p14:creationId xmlns:p14="http://schemas.microsoft.com/office/powerpoint/2010/main" val="1954771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E6A9-4710-4474-9997-4DC7C0F9FDF0}"/>
              </a:ext>
            </a:extLst>
          </p:cNvPr>
          <p:cNvSpPr>
            <a:spLocks noGrp="1"/>
          </p:cNvSpPr>
          <p:nvPr>
            <p:ph type="ctrTitle"/>
          </p:nvPr>
        </p:nvSpPr>
        <p:spPr>
          <a:xfrm>
            <a:off x="2025926" y="703718"/>
            <a:ext cx="8140148" cy="661256"/>
          </a:xfrm>
        </p:spPr>
        <p:txBody>
          <a:bodyPr>
            <a:normAutofit fontScale="90000"/>
          </a:bodyPr>
          <a:lstStyle/>
          <a:p>
            <a:r>
              <a:rPr lang="nl-NL" dirty="0"/>
              <a:t>Sociale problematiek</a:t>
            </a:r>
          </a:p>
        </p:txBody>
      </p:sp>
      <p:sp>
        <p:nvSpPr>
          <p:cNvPr id="4" name="Rechthoek 3">
            <a:extLst>
              <a:ext uri="{FF2B5EF4-FFF2-40B4-BE49-F238E27FC236}">
                <a16:creationId xmlns:a16="http://schemas.microsoft.com/office/drawing/2014/main" id="{3FFF999B-2BB1-41D6-8F09-49C61E005452}"/>
              </a:ext>
            </a:extLst>
          </p:cNvPr>
          <p:cNvSpPr/>
          <p:nvPr/>
        </p:nvSpPr>
        <p:spPr>
          <a:xfrm>
            <a:off x="2025926" y="1908313"/>
            <a:ext cx="8140147" cy="4245969"/>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79BB4CC1-68D8-44B0-9665-4B494217571C}"/>
              </a:ext>
            </a:extLst>
          </p:cNvPr>
          <p:cNvSpPr txBox="1"/>
          <p:nvPr/>
        </p:nvSpPr>
        <p:spPr>
          <a:xfrm>
            <a:off x="2391508" y="2447778"/>
            <a:ext cx="6977575" cy="3416320"/>
          </a:xfrm>
          <a:prstGeom prst="rect">
            <a:avLst/>
          </a:prstGeom>
          <a:noFill/>
        </p:spPr>
        <p:txBody>
          <a:bodyPr wrap="square" rtlCol="0">
            <a:spAutoFit/>
          </a:bodyPr>
          <a:lstStyle/>
          <a:p>
            <a:r>
              <a:rPr lang="nl-NL" b="1" dirty="0">
                <a:solidFill>
                  <a:schemeClr val="bg1"/>
                </a:solidFill>
              </a:rPr>
              <a:t>Opdracht:</a:t>
            </a:r>
          </a:p>
          <a:p>
            <a:endParaRPr lang="nl-NL" dirty="0">
              <a:solidFill>
                <a:schemeClr val="bg1"/>
              </a:solidFill>
            </a:endParaRPr>
          </a:p>
          <a:p>
            <a:pPr marL="285750" indent="-285750">
              <a:buFontTx/>
              <a:buChar char="-"/>
            </a:pPr>
            <a:r>
              <a:rPr lang="nl-NL" dirty="0">
                <a:solidFill>
                  <a:schemeClr val="bg1"/>
                </a:solidFill>
              </a:rPr>
              <a:t>Vorm groepjes van 2 studenten</a:t>
            </a:r>
          </a:p>
          <a:p>
            <a:pPr marL="285750" indent="-285750">
              <a:buFontTx/>
              <a:buChar char="-"/>
            </a:pPr>
            <a:endParaRPr lang="nl-NL" dirty="0">
              <a:solidFill>
                <a:schemeClr val="bg1"/>
              </a:solidFill>
            </a:endParaRPr>
          </a:p>
          <a:p>
            <a:r>
              <a:rPr lang="nl-NL" dirty="0">
                <a:solidFill>
                  <a:schemeClr val="bg1"/>
                </a:solidFill>
              </a:rPr>
              <a:t>-   Ga bij elkaar zitten.</a:t>
            </a:r>
          </a:p>
          <a:p>
            <a:endParaRPr lang="nl-NL" dirty="0">
              <a:solidFill>
                <a:schemeClr val="bg1"/>
              </a:solidFill>
            </a:endParaRPr>
          </a:p>
          <a:p>
            <a:pPr marL="285750" indent="-285750">
              <a:buFontTx/>
              <a:buChar char="-"/>
            </a:pPr>
            <a:r>
              <a:rPr lang="nl-NL" dirty="0">
                <a:solidFill>
                  <a:schemeClr val="bg1"/>
                </a:solidFill>
              </a:rPr>
              <a:t>Maak samen een MINDMAP over de </a:t>
            </a:r>
            <a:r>
              <a:rPr lang="nl-NL" b="1" dirty="0">
                <a:solidFill>
                  <a:schemeClr val="bg1"/>
                </a:solidFill>
              </a:rPr>
              <a:t>gevolgen</a:t>
            </a:r>
            <a:r>
              <a:rPr lang="nl-NL" dirty="0">
                <a:solidFill>
                  <a:schemeClr val="bg1"/>
                </a:solidFill>
              </a:rPr>
              <a:t> voor de samenleving van sociale problematiek (papier of digitaal).</a:t>
            </a:r>
          </a:p>
          <a:p>
            <a:pPr marL="285750" indent="-285750">
              <a:buFontTx/>
              <a:buChar char="-"/>
            </a:pPr>
            <a:endParaRPr lang="nl-NL" dirty="0">
              <a:solidFill>
                <a:schemeClr val="bg1"/>
              </a:solidFill>
            </a:endParaRPr>
          </a:p>
          <a:p>
            <a:pPr marL="285750" indent="-285750">
              <a:buFontTx/>
              <a:buChar char="-"/>
            </a:pPr>
            <a:r>
              <a:rPr lang="nl-NL" u="sng" dirty="0">
                <a:solidFill>
                  <a:schemeClr val="bg1"/>
                </a:solidFill>
              </a:rPr>
              <a:t>Wees creatief </a:t>
            </a:r>
            <a:r>
              <a:rPr lang="nl-NL" dirty="0">
                <a:solidFill>
                  <a:schemeClr val="bg1"/>
                </a:solidFill>
              </a:rPr>
              <a:t>– er mag ook op getekend worden!</a:t>
            </a:r>
          </a:p>
          <a:p>
            <a:endParaRPr lang="nl-NL" dirty="0">
              <a:solidFill>
                <a:schemeClr val="bg1"/>
              </a:solidFill>
            </a:endParaRPr>
          </a:p>
          <a:p>
            <a:r>
              <a:rPr lang="nl-NL" dirty="0">
                <a:solidFill>
                  <a:schemeClr val="bg1"/>
                </a:solidFill>
              </a:rPr>
              <a:t>-   Bewaar de </a:t>
            </a:r>
            <a:r>
              <a:rPr lang="nl-NL" dirty="0" err="1">
                <a:solidFill>
                  <a:schemeClr val="bg1"/>
                </a:solidFill>
              </a:rPr>
              <a:t>mindmap</a:t>
            </a:r>
            <a:r>
              <a:rPr lang="nl-NL" dirty="0">
                <a:solidFill>
                  <a:schemeClr val="bg1"/>
                </a:solidFill>
              </a:rPr>
              <a:t> voor de eindopdracht.</a:t>
            </a:r>
          </a:p>
        </p:txBody>
      </p:sp>
    </p:spTree>
    <p:extLst>
      <p:ext uri="{BB962C8B-B14F-4D97-AF65-F5344CB8AC3E}">
        <p14:creationId xmlns:p14="http://schemas.microsoft.com/office/powerpoint/2010/main" val="1056278142"/>
      </p:ext>
    </p:extLst>
  </p:cSld>
  <p:clrMapOvr>
    <a:masterClrMapping/>
  </p:clrMapOvr>
</p:sld>
</file>

<file path=ppt/theme/theme1.xml><?xml version="1.0" encoding="utf-8"?>
<a:theme xmlns:a="http://schemas.openxmlformats.org/drawingml/2006/main" name="Pakket">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581</Words>
  <Application>Microsoft Office PowerPoint</Application>
  <PresentationFormat>Breedbeeld</PresentationFormat>
  <Paragraphs>121</Paragraphs>
  <Slides>14</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Gill Sans MT</vt:lpstr>
      <vt:lpstr>Pakket</vt:lpstr>
      <vt:lpstr>Sociale problematiek</vt:lpstr>
      <vt:lpstr>Planning:</vt:lpstr>
      <vt:lpstr>lesdoelen:</vt:lpstr>
      <vt:lpstr>Planning van de les:</vt:lpstr>
      <vt:lpstr>Inleiding Sociale problematiek les 1</vt:lpstr>
      <vt:lpstr>Sociale problematiek</vt:lpstr>
      <vt:lpstr>Sociale problematiek</vt:lpstr>
      <vt:lpstr>Sociale problematiek</vt:lpstr>
      <vt:lpstr>Sociale problematiek</vt:lpstr>
      <vt:lpstr>Sociale problematiek</vt:lpstr>
      <vt:lpstr>Sociale problematiek</vt:lpstr>
      <vt:lpstr>Sociale problematiek</vt:lpstr>
      <vt:lpstr>Sociale problematiek</vt:lpstr>
      <vt:lpstr>Sociale problematiek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Sociale problematiek</dc:title>
  <dc:creator>Mariëlle  Huisman</dc:creator>
  <cp:lastModifiedBy>Mariëlle  Huisman</cp:lastModifiedBy>
  <cp:revision>12</cp:revision>
  <dcterms:created xsi:type="dcterms:W3CDTF">2019-05-03T11:35:46Z</dcterms:created>
  <dcterms:modified xsi:type="dcterms:W3CDTF">2019-05-21T08:41:27Z</dcterms:modified>
</cp:coreProperties>
</file>